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Open Sans Bold" panose="020B0806030504020204" pitchFamily="34" charset="0"/>
      <p:regular r:id="rId19"/>
      <p:bold r:id="rId20"/>
    </p:embeddedFont>
    <p:embeddedFont>
      <p:font typeface="Telegraf" pitchFamily="2" charset="77"/>
      <p:regular r:id="rId21"/>
    </p:embeddedFont>
    <p:embeddedFont>
      <p:font typeface="Telegraf Bold" pitchFamily="2" charset="77"/>
      <p:regular r:id="rId22"/>
      <p:bold r:id="rId23"/>
    </p:embeddedFont>
    <p:embeddedFont>
      <p:font typeface="Telegraf Bold Bold" pitchFamily="2" charset="77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35" autoAdjust="0"/>
  </p:normalViewPr>
  <p:slideViewPr>
    <p:cSldViewPr>
      <p:cViewPr varScale="1">
        <p:scale>
          <a:sx n="73" d="100"/>
          <a:sy n="73" d="100"/>
        </p:scale>
        <p:origin x="68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04800" y="-266700"/>
            <a:ext cx="19011900" cy="3695700"/>
          </a:xfrm>
          <a:prstGeom prst="rect">
            <a:avLst/>
          </a:prstGeom>
          <a:solidFill>
            <a:srgbClr val="191919"/>
          </a:solidFill>
        </p:spPr>
      </p:sp>
      <p:grpSp>
        <p:nvGrpSpPr>
          <p:cNvPr id="3" name="Group 3"/>
          <p:cNvGrpSpPr/>
          <p:nvPr/>
        </p:nvGrpSpPr>
        <p:grpSpPr>
          <a:xfrm>
            <a:off x="-304800" y="1375243"/>
            <a:ext cx="14093462" cy="10287000"/>
            <a:chOff x="0" y="0"/>
            <a:chExt cx="3373780" cy="246256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73780" cy="2462566"/>
            </a:xfrm>
            <a:custGeom>
              <a:avLst/>
              <a:gdLst/>
              <a:ahLst/>
              <a:cxnLst/>
              <a:rect l="l" t="t" r="r" b="b"/>
              <a:pathLst>
                <a:path w="3373780" h="2462566">
                  <a:moveTo>
                    <a:pt x="3249320" y="2462566"/>
                  </a:moveTo>
                  <a:lnTo>
                    <a:pt x="124460" y="2462566"/>
                  </a:lnTo>
                  <a:cubicBezTo>
                    <a:pt x="55880" y="2462566"/>
                    <a:pt x="0" y="2406686"/>
                    <a:pt x="0" y="233810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49320" y="0"/>
                  </a:lnTo>
                  <a:cubicBezTo>
                    <a:pt x="3317900" y="0"/>
                    <a:pt x="3373780" y="55880"/>
                    <a:pt x="3373780" y="124460"/>
                  </a:cubicBezTo>
                  <a:lnTo>
                    <a:pt x="3373780" y="2338106"/>
                  </a:lnTo>
                  <a:cubicBezTo>
                    <a:pt x="3373780" y="2406686"/>
                    <a:pt x="3317900" y="2462566"/>
                    <a:pt x="3249320" y="2462566"/>
                  </a:cubicBezTo>
                  <a:close/>
                </a:path>
              </a:pathLst>
            </a:custGeom>
            <a:solidFill>
              <a:srgbClr val="FEE600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2949988" y="2121461"/>
            <a:ext cx="5385637" cy="10944960"/>
            <a:chOff x="0" y="0"/>
            <a:chExt cx="5001260" cy="101638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00993" cy="10163632"/>
            </a:xfrm>
            <a:custGeom>
              <a:avLst/>
              <a:gdLst/>
              <a:ahLst/>
              <a:cxnLst/>
              <a:rect l="l" t="t" r="r" b="b"/>
              <a:pathLst>
                <a:path w="5000993" h="10163632">
                  <a:moveTo>
                    <a:pt x="0" y="0"/>
                  </a:moveTo>
                  <a:lnTo>
                    <a:pt x="5000993" y="0"/>
                  </a:lnTo>
                  <a:lnTo>
                    <a:pt x="5000993" y="10163632"/>
                  </a:lnTo>
                  <a:lnTo>
                    <a:pt x="0" y="10163632"/>
                  </a:lnTo>
                  <a:close/>
                </a:path>
              </a:pathLst>
            </a:custGeom>
            <a:blipFill>
              <a:blip r:embed="rId2"/>
              <a:stretch>
                <a:fillRect l="-45" r="-45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338760" y="288798"/>
              <a:ext cx="4330776" cy="9398000"/>
            </a:xfrm>
            <a:custGeom>
              <a:avLst/>
              <a:gdLst/>
              <a:ahLst/>
              <a:cxnLst/>
              <a:rect l="l" t="t" r="r" b="b"/>
              <a:pathLst>
                <a:path w="4330776" h="9398000">
                  <a:moveTo>
                    <a:pt x="3894366" y="9398000"/>
                  </a:moveTo>
                  <a:lnTo>
                    <a:pt x="436410" y="9398000"/>
                  </a:lnTo>
                  <a:cubicBezTo>
                    <a:pt x="195389" y="9398000"/>
                    <a:pt x="0" y="9202610"/>
                    <a:pt x="0" y="8961590"/>
                  </a:cubicBezTo>
                  <a:lnTo>
                    <a:pt x="0" y="436410"/>
                  </a:lnTo>
                  <a:cubicBezTo>
                    <a:pt x="0" y="195390"/>
                    <a:pt x="195389" y="0"/>
                    <a:pt x="436410" y="0"/>
                  </a:cubicBezTo>
                  <a:lnTo>
                    <a:pt x="861580" y="0"/>
                  </a:lnTo>
                  <a:cubicBezTo>
                    <a:pt x="902373" y="0"/>
                    <a:pt x="935444" y="33071"/>
                    <a:pt x="935444" y="73863"/>
                  </a:cubicBezTo>
                  <a:lnTo>
                    <a:pt x="935444" y="73863"/>
                  </a:lnTo>
                  <a:cubicBezTo>
                    <a:pt x="935444" y="225019"/>
                    <a:pt x="1057745" y="347688"/>
                    <a:pt x="1208913" y="348120"/>
                  </a:cubicBezTo>
                  <a:lnTo>
                    <a:pt x="3105874" y="353619"/>
                  </a:lnTo>
                  <a:cubicBezTo>
                    <a:pt x="3257651" y="354063"/>
                    <a:pt x="3380930" y="231140"/>
                    <a:pt x="3380930" y="79362"/>
                  </a:cubicBezTo>
                  <a:lnTo>
                    <a:pt x="3380930" y="73863"/>
                  </a:lnTo>
                  <a:cubicBezTo>
                    <a:pt x="3380930" y="33071"/>
                    <a:pt x="3414001" y="0"/>
                    <a:pt x="3454794" y="0"/>
                  </a:cubicBezTo>
                  <a:lnTo>
                    <a:pt x="3894366" y="0"/>
                  </a:lnTo>
                  <a:cubicBezTo>
                    <a:pt x="4135387" y="0"/>
                    <a:pt x="4330776" y="195390"/>
                    <a:pt x="4330776" y="436410"/>
                  </a:cubicBezTo>
                  <a:lnTo>
                    <a:pt x="4330776" y="8961603"/>
                  </a:lnTo>
                  <a:cubicBezTo>
                    <a:pt x="4330776" y="9202610"/>
                    <a:pt x="4135387" y="9398000"/>
                    <a:pt x="3894366" y="9398000"/>
                  </a:cubicBezTo>
                  <a:close/>
                </a:path>
              </a:pathLst>
            </a:custGeom>
            <a:blipFill>
              <a:blip r:embed="rId3"/>
              <a:stretch>
                <a:fillRect l="-33094" r="-33094"/>
              </a:stretch>
            </a:blip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15775" y="8293926"/>
            <a:ext cx="1083350" cy="10833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549501" y="8293926"/>
            <a:ext cx="2648814" cy="88978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462515" y="2613653"/>
            <a:ext cx="8173972" cy="3288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3"/>
              </a:lnSpc>
            </a:pPr>
            <a:r>
              <a:rPr lang="en-US" sz="5513">
                <a:solidFill>
                  <a:srgbClr val="191919"/>
                </a:solidFill>
                <a:latin typeface="Telegraf Bold Bold"/>
              </a:rPr>
              <a:t>Video Viral Advertisement: Is Sharing enough for Brands? </a:t>
            </a:r>
          </a:p>
          <a:p>
            <a:pPr marL="0" lvl="0" indent="0" algn="l">
              <a:lnSpc>
                <a:spcPts val="3308"/>
              </a:lnSpc>
            </a:pPr>
            <a:endParaRPr lang="en-US" sz="5513">
              <a:solidFill>
                <a:srgbClr val="191919"/>
              </a:solidFill>
              <a:latin typeface="Telegraf Bold Bold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437293" y="5901774"/>
            <a:ext cx="11242522" cy="2150860"/>
            <a:chOff x="0" y="0"/>
            <a:chExt cx="14990029" cy="2867813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413311" cy="624426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113086"/>
              <a:ext cx="1413311" cy="624426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220113"/>
              <a:ext cx="1413311" cy="624426"/>
            </a:xfrm>
            <a:prstGeom prst="rect">
              <a:avLst/>
            </a:prstGeom>
          </p:spPr>
        </p:pic>
        <p:sp>
          <p:nvSpPr>
            <p:cNvPr id="15" name="TextBox 15"/>
            <p:cNvSpPr txBox="1"/>
            <p:nvPr/>
          </p:nvSpPr>
          <p:spPr>
            <a:xfrm>
              <a:off x="1666880" y="-40212"/>
              <a:ext cx="13323149" cy="657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 spc="30">
                  <a:solidFill>
                    <a:srgbClr val="191919"/>
                  </a:solidFill>
                  <a:latin typeface="Telegraf"/>
                </a:rPr>
                <a:t>Dra. Flavia Braga Chinelato - CENTRUM PUCP,  Peru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672400" y="1080288"/>
              <a:ext cx="12908191" cy="657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 spc="30">
                  <a:solidFill>
                    <a:srgbClr val="191919"/>
                  </a:solidFill>
                  <a:latin typeface="Telegraf"/>
                </a:rPr>
                <a:t>Dr. Cid Gonçalves Filho - Universidade FUMEC, Brazil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672400" y="2210588"/>
              <a:ext cx="11303574" cy="657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 spc="30">
                  <a:solidFill>
                    <a:srgbClr val="191919"/>
                  </a:solidFill>
                  <a:latin typeface="Telegraf"/>
                </a:rPr>
                <a:t>Ms. Daniel Randt - Universidade FUMEC, Brazil 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7361" y="1292894"/>
            <a:ext cx="7624943" cy="8625561"/>
            <a:chOff x="0" y="0"/>
            <a:chExt cx="2385494" cy="26985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85494" cy="2698541"/>
            </a:xfrm>
            <a:custGeom>
              <a:avLst/>
              <a:gdLst/>
              <a:ahLst/>
              <a:cxnLst/>
              <a:rect l="l" t="t" r="r" b="b"/>
              <a:pathLst>
                <a:path w="2385494" h="2698541">
                  <a:moveTo>
                    <a:pt x="2261034" y="2698541"/>
                  </a:moveTo>
                  <a:lnTo>
                    <a:pt x="124460" y="2698541"/>
                  </a:lnTo>
                  <a:cubicBezTo>
                    <a:pt x="55880" y="2698541"/>
                    <a:pt x="0" y="2642661"/>
                    <a:pt x="0" y="25740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1034" y="0"/>
                  </a:lnTo>
                  <a:cubicBezTo>
                    <a:pt x="2329614" y="0"/>
                    <a:pt x="2385494" y="55880"/>
                    <a:pt x="2385494" y="124460"/>
                  </a:cubicBezTo>
                  <a:lnTo>
                    <a:pt x="2385494" y="2574081"/>
                  </a:lnTo>
                  <a:cubicBezTo>
                    <a:pt x="2385494" y="2642661"/>
                    <a:pt x="2329614" y="2698541"/>
                    <a:pt x="2261034" y="2698541"/>
                  </a:cubicBezTo>
                  <a:close/>
                </a:path>
              </a:pathLst>
            </a:custGeom>
            <a:solidFill>
              <a:srgbClr val="FEE60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401203" y="2042863"/>
            <a:ext cx="6487815" cy="7392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72"/>
              </a:lnSpc>
            </a:pPr>
            <a:r>
              <a:rPr lang="en-US" sz="3572" dirty="0">
                <a:solidFill>
                  <a:srgbClr val="191919"/>
                </a:solidFill>
                <a:latin typeface="Telegraf Bold"/>
              </a:rPr>
              <a:t>-  YouTube alone is responsible for over 1 billion hours of video views daily (</a:t>
            </a:r>
            <a:r>
              <a:rPr lang="en-US" sz="3572" dirty="0" err="1">
                <a:solidFill>
                  <a:srgbClr val="191919"/>
                </a:solidFill>
                <a:latin typeface="Telegraf Bold"/>
              </a:rPr>
              <a:t>Duffet</a:t>
            </a:r>
            <a:r>
              <a:rPr lang="en-US" sz="3572" dirty="0">
                <a:solidFill>
                  <a:srgbClr val="191919"/>
                </a:solidFill>
                <a:latin typeface="Telegraf Bold"/>
              </a:rPr>
              <a:t>, 2022).</a:t>
            </a:r>
          </a:p>
          <a:p>
            <a:pPr>
              <a:lnSpc>
                <a:spcPts val="3572"/>
              </a:lnSpc>
            </a:pPr>
            <a:endParaRPr lang="en-US" sz="3572" dirty="0">
              <a:solidFill>
                <a:srgbClr val="191919"/>
              </a:solidFill>
              <a:latin typeface="Telegraf Bold"/>
            </a:endParaRPr>
          </a:p>
          <a:p>
            <a:pPr>
              <a:lnSpc>
                <a:spcPts val="3572"/>
              </a:lnSpc>
            </a:pPr>
            <a:endParaRPr lang="en-US" sz="3572" dirty="0">
              <a:solidFill>
                <a:srgbClr val="191919"/>
              </a:solidFill>
              <a:latin typeface="Telegraf Bold"/>
            </a:endParaRPr>
          </a:p>
          <a:p>
            <a:pPr>
              <a:lnSpc>
                <a:spcPts val="3572"/>
              </a:lnSpc>
            </a:pPr>
            <a:r>
              <a:rPr lang="en-US" sz="3572" dirty="0">
                <a:solidFill>
                  <a:srgbClr val="191919"/>
                </a:solidFill>
                <a:latin typeface="Telegraf Bold"/>
              </a:rPr>
              <a:t>- 64% of consumers buy products after watching videos about the brand on social media.</a:t>
            </a:r>
          </a:p>
          <a:p>
            <a:pPr>
              <a:lnSpc>
                <a:spcPts val="3572"/>
              </a:lnSpc>
            </a:pPr>
            <a:endParaRPr lang="en-US" sz="3572" dirty="0">
              <a:solidFill>
                <a:srgbClr val="191919"/>
              </a:solidFill>
              <a:latin typeface="Telegraf Bold"/>
            </a:endParaRPr>
          </a:p>
          <a:p>
            <a:pPr>
              <a:lnSpc>
                <a:spcPts val="3572"/>
              </a:lnSpc>
            </a:pPr>
            <a:endParaRPr lang="en-US" sz="3572" dirty="0">
              <a:solidFill>
                <a:srgbClr val="191919"/>
              </a:solidFill>
              <a:latin typeface="Telegraf Bold"/>
            </a:endParaRPr>
          </a:p>
          <a:p>
            <a:pPr algn="l">
              <a:lnSpc>
                <a:spcPts val="3572"/>
              </a:lnSpc>
            </a:pPr>
            <a:r>
              <a:rPr lang="en-US" sz="3572" dirty="0">
                <a:solidFill>
                  <a:srgbClr val="191919"/>
                </a:solidFill>
                <a:latin typeface="Telegraf Bold"/>
              </a:rPr>
              <a:t>- Companies increase their revenues by 49% when they use commercial videos (Lister, 2018).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8854344-B0F1-8CD9-2258-9A8EAD63F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-190500"/>
            <a:ext cx="9988101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</a:blip>
          <a:srcRect t="17443" b="17443"/>
          <a:stretch>
            <a:fillRect/>
          </a:stretch>
        </p:blipFill>
        <p:spPr>
          <a:xfrm>
            <a:off x="7450548" y="133560"/>
            <a:ext cx="10837452" cy="10584998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149033" y="-177577"/>
            <a:ext cx="7599581" cy="10557723"/>
          </a:xfrm>
          <a:prstGeom prst="rect">
            <a:avLst/>
          </a:prstGeom>
          <a:solidFill>
            <a:srgbClr val="FEE600"/>
          </a:solidFill>
        </p:spPr>
      </p:sp>
      <p:sp>
        <p:nvSpPr>
          <p:cNvPr id="4" name="TextBox 4"/>
          <p:cNvSpPr txBox="1"/>
          <p:nvPr/>
        </p:nvSpPr>
        <p:spPr>
          <a:xfrm>
            <a:off x="468284" y="1349727"/>
            <a:ext cx="7600694" cy="1064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00"/>
              </a:lnSpc>
            </a:pPr>
            <a:r>
              <a:rPr lang="en-US" sz="7400">
                <a:solidFill>
                  <a:srgbClr val="191919"/>
                </a:solidFill>
                <a:latin typeface="Telegraf Bold Bold"/>
              </a:rPr>
              <a:t>Context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10155" y="4793332"/>
            <a:ext cx="5881204" cy="164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500">
                <a:solidFill>
                  <a:srgbClr val="191919"/>
                </a:solidFill>
                <a:latin typeface="Telegraf"/>
              </a:rPr>
              <a:t> The most relevant objective of an ad is to impact the brand positively.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74896" y="565915"/>
            <a:ext cx="6582605" cy="10691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spc="64">
                <a:solidFill>
                  <a:srgbClr val="FFFFFF"/>
                </a:solidFill>
                <a:latin typeface="Telegraf"/>
              </a:rPr>
              <a:t>So, the mainstream of previous research is oriented to reveal the properties of video ads that lead to sharing, but not how they affect the brand. </a:t>
            </a:r>
          </a:p>
          <a:p>
            <a:pPr>
              <a:lnSpc>
                <a:spcPts val="4480"/>
              </a:lnSpc>
            </a:pPr>
            <a:endParaRPr lang="en-US" sz="3200" spc="64">
              <a:solidFill>
                <a:srgbClr val="FFFFFF"/>
              </a:solidFill>
              <a:latin typeface="Telegraf"/>
            </a:endParaRPr>
          </a:p>
          <a:p>
            <a:pPr>
              <a:lnSpc>
                <a:spcPts val="4480"/>
              </a:lnSpc>
            </a:pPr>
            <a:endParaRPr lang="en-US" sz="3200" spc="64">
              <a:solidFill>
                <a:srgbClr val="FFFFFF"/>
              </a:solidFill>
              <a:latin typeface="Telegraf"/>
            </a:endParaRPr>
          </a:p>
          <a:p>
            <a:pPr>
              <a:lnSpc>
                <a:spcPts val="4480"/>
              </a:lnSpc>
            </a:pPr>
            <a:r>
              <a:rPr lang="en-US" sz="3200" spc="64">
                <a:solidFill>
                  <a:srgbClr val="FFFFFF"/>
                </a:solidFill>
                <a:latin typeface="Telegraf"/>
              </a:rPr>
              <a:t> Therefore, a paradox could emerge. We can have very successful video sharing that can enhance the brand, have no impact, or even destroy it (as it becomes more shared), a finding that could reveal a </a:t>
            </a:r>
            <a:r>
              <a:rPr lang="en-US" sz="3200" spc="64">
                <a:solidFill>
                  <a:srgbClr val="FEE600"/>
                </a:solidFill>
                <a:latin typeface="Telegraf Bold"/>
              </a:rPr>
              <a:t>Brand-Share Paradox of viral marketing.</a:t>
            </a:r>
          </a:p>
          <a:p>
            <a:pPr>
              <a:lnSpc>
                <a:spcPts val="4480"/>
              </a:lnSpc>
            </a:pPr>
            <a:endParaRPr lang="en-US" sz="3200" spc="64">
              <a:solidFill>
                <a:srgbClr val="FEE600"/>
              </a:solidFill>
              <a:latin typeface="Telegraf Bold"/>
            </a:endParaRPr>
          </a:p>
          <a:p>
            <a:pPr>
              <a:lnSpc>
                <a:spcPts val="4480"/>
              </a:lnSpc>
            </a:pPr>
            <a:r>
              <a:rPr lang="en-US" sz="3200" spc="64">
                <a:solidFill>
                  <a:srgbClr val="FFFFFF"/>
                </a:solidFill>
                <a:latin typeface="Telegraf"/>
              </a:rPr>
              <a:t> </a:t>
            </a:r>
          </a:p>
          <a:p>
            <a:pPr algn="l">
              <a:lnSpc>
                <a:spcPts val="4480"/>
              </a:lnSpc>
            </a:pPr>
            <a:endParaRPr lang="en-US" sz="3200" spc="64">
              <a:solidFill>
                <a:srgbClr val="FFFFFF"/>
              </a:solidFill>
              <a:latin typeface="Telegraf"/>
            </a:endParaRPr>
          </a:p>
          <a:p>
            <a:pPr algn="l">
              <a:lnSpc>
                <a:spcPts val="4480"/>
              </a:lnSpc>
            </a:pPr>
            <a:endParaRPr lang="en-US" sz="3200" spc="64">
              <a:solidFill>
                <a:srgbClr val="FFFFFF"/>
              </a:solidFill>
              <a:latin typeface="Telegraf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857502" y="9617410"/>
            <a:ext cx="803597" cy="355044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8569395" y="2205622"/>
            <a:ext cx="1055905" cy="1055905"/>
            <a:chOff x="0" y="0"/>
            <a:chExt cx="2311400" cy="2311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11400" cy="2311400"/>
            </a:xfrm>
            <a:custGeom>
              <a:avLst/>
              <a:gdLst/>
              <a:ahLst/>
              <a:cxnLst/>
              <a:rect l="l" t="t" r="r" b="b"/>
              <a:pathLst>
                <a:path w="2311400" h="2311400">
                  <a:moveTo>
                    <a:pt x="2006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2006600" y="2311400"/>
                  </a:lnTo>
                  <a:cubicBezTo>
                    <a:pt x="2175510" y="2311400"/>
                    <a:pt x="2311400" y="2175510"/>
                    <a:pt x="2311400" y="2006600"/>
                  </a:cubicBezTo>
                  <a:lnTo>
                    <a:pt x="2311400" y="304800"/>
                  </a:lnTo>
                  <a:cubicBezTo>
                    <a:pt x="2311400" y="135890"/>
                    <a:pt x="2175510" y="0"/>
                    <a:pt x="2006600" y="0"/>
                  </a:cubicBezTo>
                  <a:close/>
                </a:path>
              </a:pathLst>
            </a:custGeom>
            <a:solidFill>
              <a:srgbClr val="FEE60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8569395" y="5959287"/>
            <a:ext cx="1055905" cy="1055905"/>
            <a:chOff x="0" y="0"/>
            <a:chExt cx="2311400" cy="2311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11400" cy="2311400"/>
            </a:xfrm>
            <a:custGeom>
              <a:avLst/>
              <a:gdLst/>
              <a:ahLst/>
              <a:cxnLst/>
              <a:rect l="l" t="t" r="r" b="b"/>
              <a:pathLst>
                <a:path w="2311400" h="2311400">
                  <a:moveTo>
                    <a:pt x="2006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2006600" y="2311400"/>
                  </a:lnTo>
                  <a:cubicBezTo>
                    <a:pt x="2175510" y="2311400"/>
                    <a:pt x="2311400" y="2175510"/>
                    <a:pt x="2311400" y="2006600"/>
                  </a:cubicBezTo>
                  <a:lnTo>
                    <a:pt x="2311400" y="304800"/>
                  </a:lnTo>
                  <a:cubicBezTo>
                    <a:pt x="2311400" y="135890"/>
                    <a:pt x="2175510" y="0"/>
                    <a:pt x="2006600" y="0"/>
                  </a:cubicBezTo>
                  <a:close/>
                </a:path>
              </a:pathLst>
            </a:custGeom>
            <a:solidFill>
              <a:srgbClr val="FEE600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953036" y="6236571"/>
            <a:ext cx="381928" cy="50133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843408" y="2472515"/>
            <a:ext cx="507879" cy="5221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90845" y="773777"/>
            <a:ext cx="8960165" cy="1980853"/>
            <a:chOff x="0" y="0"/>
            <a:chExt cx="6934152" cy="15329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934152" cy="1532956"/>
            </a:xfrm>
            <a:custGeom>
              <a:avLst/>
              <a:gdLst/>
              <a:ahLst/>
              <a:cxnLst/>
              <a:rect l="l" t="t" r="r" b="b"/>
              <a:pathLst>
                <a:path w="6934152" h="1532956">
                  <a:moveTo>
                    <a:pt x="6809692" y="1532956"/>
                  </a:moveTo>
                  <a:lnTo>
                    <a:pt x="124460" y="1532956"/>
                  </a:lnTo>
                  <a:cubicBezTo>
                    <a:pt x="55880" y="1532956"/>
                    <a:pt x="0" y="1477076"/>
                    <a:pt x="0" y="14084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809692" y="0"/>
                  </a:lnTo>
                  <a:cubicBezTo>
                    <a:pt x="6878272" y="0"/>
                    <a:pt x="6934152" y="55880"/>
                    <a:pt x="6934152" y="124460"/>
                  </a:cubicBezTo>
                  <a:lnTo>
                    <a:pt x="6934152" y="1408496"/>
                  </a:lnTo>
                  <a:cubicBezTo>
                    <a:pt x="6934152" y="1477076"/>
                    <a:pt x="6878272" y="1532956"/>
                    <a:pt x="6809692" y="1532956"/>
                  </a:cubicBezTo>
                  <a:close/>
                </a:path>
              </a:pathLst>
            </a:custGeom>
            <a:solidFill>
              <a:srgbClr val="FEE60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8824517" y="962025"/>
            <a:ext cx="8492821" cy="1792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80"/>
              </a:lnSpc>
              <a:spcBef>
                <a:spcPct val="0"/>
              </a:spcBef>
            </a:pPr>
            <a:r>
              <a:rPr lang="en-US" sz="3600">
                <a:solidFill>
                  <a:srgbClr val="191919"/>
                </a:solidFill>
                <a:latin typeface="Telegraf"/>
              </a:rPr>
              <a:t>1- to empirically demonstrate the impact of value drivers of video ads on sharing;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69823" y="2526982"/>
            <a:ext cx="6687186" cy="1314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FFFFFF"/>
                </a:solidFill>
                <a:latin typeface="Telegraf Bold Bold"/>
              </a:rPr>
              <a:t>Objectives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824517" y="7361445"/>
            <a:ext cx="8492821" cy="1792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80"/>
              </a:lnSpc>
              <a:spcBef>
                <a:spcPct val="0"/>
              </a:spcBef>
            </a:pPr>
            <a:r>
              <a:rPr lang="en-US" sz="3600">
                <a:solidFill>
                  <a:srgbClr val="191919"/>
                </a:solidFill>
                <a:latin typeface="Telegraf"/>
              </a:rPr>
              <a:t>1- to empirically demonstrate the impact of value drivers of video ads on sharing;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590845" y="6400537"/>
            <a:ext cx="8960165" cy="3219537"/>
            <a:chOff x="0" y="0"/>
            <a:chExt cx="6934152" cy="249155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934152" cy="2491557"/>
            </a:xfrm>
            <a:custGeom>
              <a:avLst/>
              <a:gdLst/>
              <a:ahLst/>
              <a:cxnLst/>
              <a:rect l="l" t="t" r="r" b="b"/>
              <a:pathLst>
                <a:path w="6934152" h="2491557">
                  <a:moveTo>
                    <a:pt x="6809692" y="2491556"/>
                  </a:moveTo>
                  <a:lnTo>
                    <a:pt x="124460" y="2491556"/>
                  </a:lnTo>
                  <a:cubicBezTo>
                    <a:pt x="55880" y="2491556"/>
                    <a:pt x="0" y="2435677"/>
                    <a:pt x="0" y="236709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809692" y="0"/>
                  </a:lnTo>
                  <a:cubicBezTo>
                    <a:pt x="6878272" y="0"/>
                    <a:pt x="6934152" y="55880"/>
                    <a:pt x="6934152" y="124460"/>
                  </a:cubicBezTo>
                  <a:lnTo>
                    <a:pt x="6934152" y="2367097"/>
                  </a:lnTo>
                  <a:cubicBezTo>
                    <a:pt x="6934152" y="2435677"/>
                    <a:pt x="6878272" y="2491557"/>
                    <a:pt x="6809692" y="2491557"/>
                  </a:cubicBezTo>
                  <a:close/>
                </a:path>
              </a:pathLst>
            </a:custGeom>
            <a:solidFill>
              <a:srgbClr val="FEE60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590845" y="3433927"/>
            <a:ext cx="8960165" cy="2290335"/>
            <a:chOff x="0" y="0"/>
            <a:chExt cx="6934152" cy="17724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934152" cy="1772460"/>
            </a:xfrm>
            <a:custGeom>
              <a:avLst/>
              <a:gdLst/>
              <a:ahLst/>
              <a:cxnLst/>
              <a:rect l="l" t="t" r="r" b="b"/>
              <a:pathLst>
                <a:path w="6934152" h="1772460">
                  <a:moveTo>
                    <a:pt x="6809692" y="1772460"/>
                  </a:moveTo>
                  <a:lnTo>
                    <a:pt x="124460" y="1772460"/>
                  </a:lnTo>
                  <a:cubicBezTo>
                    <a:pt x="55880" y="1772460"/>
                    <a:pt x="0" y="1716580"/>
                    <a:pt x="0" y="16480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809692" y="0"/>
                  </a:lnTo>
                  <a:cubicBezTo>
                    <a:pt x="6878272" y="0"/>
                    <a:pt x="6934152" y="55880"/>
                    <a:pt x="6934152" y="124460"/>
                  </a:cubicBezTo>
                  <a:lnTo>
                    <a:pt x="6934152" y="1648000"/>
                  </a:lnTo>
                  <a:cubicBezTo>
                    <a:pt x="6934152" y="1716580"/>
                    <a:pt x="6878272" y="1772460"/>
                    <a:pt x="6809692" y="1772460"/>
                  </a:cubicBezTo>
                  <a:close/>
                </a:path>
              </a:pathLst>
            </a:custGeom>
            <a:solidFill>
              <a:srgbClr val="FEE600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8824517" y="3774758"/>
            <a:ext cx="8492821" cy="1792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80"/>
              </a:lnSpc>
              <a:spcBef>
                <a:spcPct val="0"/>
              </a:spcBef>
            </a:pPr>
            <a:r>
              <a:rPr lang="en-US" sz="3600">
                <a:solidFill>
                  <a:srgbClr val="191919"/>
                </a:solidFill>
                <a:latin typeface="Telegraf"/>
              </a:rPr>
              <a:t>2- to identify the influence of these value drivers on advertiser's brand equity;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824517" y="6490116"/>
            <a:ext cx="8492821" cy="2973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80"/>
              </a:lnSpc>
              <a:spcBef>
                <a:spcPct val="0"/>
              </a:spcBef>
            </a:pPr>
            <a:r>
              <a:rPr lang="en-US" sz="3600">
                <a:solidFill>
                  <a:srgbClr val="191919"/>
                </a:solidFill>
                <a:latin typeface="Telegraf"/>
              </a:rPr>
              <a:t>3-compare the effects on both constructs and analyse how differences and similarities could reveal the relevance of branding-sharing alignment in viral marketing.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79560" y="3115569"/>
            <a:ext cx="7263988" cy="5937301"/>
            <a:chOff x="0" y="0"/>
            <a:chExt cx="1913149" cy="15637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149" cy="1563734"/>
            </a:xfrm>
            <a:custGeom>
              <a:avLst/>
              <a:gdLst/>
              <a:ahLst/>
              <a:cxnLst/>
              <a:rect l="l" t="t" r="r" b="b"/>
              <a:pathLst>
                <a:path w="1913149" h="1563734">
                  <a:moveTo>
                    <a:pt x="54356" y="0"/>
                  </a:moveTo>
                  <a:lnTo>
                    <a:pt x="1858793" y="0"/>
                  </a:lnTo>
                  <a:cubicBezTo>
                    <a:pt x="1873209" y="0"/>
                    <a:pt x="1887035" y="5727"/>
                    <a:pt x="1897229" y="15920"/>
                  </a:cubicBezTo>
                  <a:cubicBezTo>
                    <a:pt x="1907422" y="26114"/>
                    <a:pt x="1913149" y="39940"/>
                    <a:pt x="1913149" y="54356"/>
                  </a:cubicBezTo>
                  <a:lnTo>
                    <a:pt x="1913149" y="1509378"/>
                  </a:lnTo>
                  <a:cubicBezTo>
                    <a:pt x="1913149" y="1539398"/>
                    <a:pt x="1888813" y="1563734"/>
                    <a:pt x="1858793" y="1563734"/>
                  </a:cubicBezTo>
                  <a:lnTo>
                    <a:pt x="54356" y="1563734"/>
                  </a:lnTo>
                  <a:cubicBezTo>
                    <a:pt x="39940" y="1563734"/>
                    <a:pt x="26114" y="1558007"/>
                    <a:pt x="15920" y="1547813"/>
                  </a:cubicBezTo>
                  <a:cubicBezTo>
                    <a:pt x="5727" y="1537620"/>
                    <a:pt x="0" y="1523794"/>
                    <a:pt x="0" y="1509378"/>
                  </a:cubicBezTo>
                  <a:lnTo>
                    <a:pt x="0" y="54356"/>
                  </a:lnTo>
                  <a:cubicBezTo>
                    <a:pt x="0" y="24336"/>
                    <a:pt x="24336" y="0"/>
                    <a:pt x="54356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12947" y="2233948"/>
            <a:ext cx="7385207" cy="6249015"/>
            <a:chOff x="0" y="0"/>
            <a:chExt cx="1945075" cy="16458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45075" cy="1645831"/>
            </a:xfrm>
            <a:custGeom>
              <a:avLst/>
              <a:gdLst/>
              <a:ahLst/>
              <a:cxnLst/>
              <a:rect l="l" t="t" r="r" b="b"/>
              <a:pathLst>
                <a:path w="1945075" h="1645831">
                  <a:moveTo>
                    <a:pt x="53463" y="0"/>
                  </a:moveTo>
                  <a:lnTo>
                    <a:pt x="1891612" y="0"/>
                  </a:lnTo>
                  <a:cubicBezTo>
                    <a:pt x="1905791" y="0"/>
                    <a:pt x="1919390" y="5633"/>
                    <a:pt x="1929416" y="15659"/>
                  </a:cubicBezTo>
                  <a:cubicBezTo>
                    <a:pt x="1939442" y="25685"/>
                    <a:pt x="1945075" y="39284"/>
                    <a:pt x="1945075" y="53463"/>
                  </a:cubicBezTo>
                  <a:lnTo>
                    <a:pt x="1945075" y="1592368"/>
                  </a:lnTo>
                  <a:cubicBezTo>
                    <a:pt x="1945075" y="1621895"/>
                    <a:pt x="1921139" y="1645831"/>
                    <a:pt x="1891612" y="1645831"/>
                  </a:cubicBezTo>
                  <a:lnTo>
                    <a:pt x="53463" y="1645831"/>
                  </a:lnTo>
                  <a:cubicBezTo>
                    <a:pt x="39284" y="1645831"/>
                    <a:pt x="25685" y="1640198"/>
                    <a:pt x="15659" y="1630172"/>
                  </a:cubicBezTo>
                  <a:cubicBezTo>
                    <a:pt x="5633" y="1620146"/>
                    <a:pt x="0" y="1606547"/>
                    <a:pt x="0" y="1592368"/>
                  </a:cubicBezTo>
                  <a:lnTo>
                    <a:pt x="0" y="53463"/>
                  </a:lnTo>
                  <a:cubicBezTo>
                    <a:pt x="0" y="39284"/>
                    <a:pt x="5633" y="25685"/>
                    <a:pt x="15659" y="15659"/>
                  </a:cubicBezTo>
                  <a:cubicBezTo>
                    <a:pt x="25685" y="5633"/>
                    <a:pt x="39284" y="0"/>
                    <a:pt x="5346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667681" y="3559658"/>
            <a:ext cx="6325845" cy="5152904"/>
            <a:chOff x="0" y="0"/>
            <a:chExt cx="8434460" cy="6870539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 l="211" r="211"/>
            <a:stretch>
              <a:fillRect/>
            </a:stretch>
          </p:blipFill>
          <p:spPr>
            <a:xfrm>
              <a:off x="0" y="0"/>
              <a:ext cx="8434460" cy="6870539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1666874" y="2636171"/>
            <a:ext cx="6515455" cy="5444569"/>
            <a:chOff x="0" y="0"/>
            <a:chExt cx="8687273" cy="7259426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/>
            <a:srcRect l="783" r="783"/>
            <a:stretch>
              <a:fillRect/>
            </a:stretch>
          </p:blipFill>
          <p:spPr>
            <a:xfrm>
              <a:off x="0" y="0"/>
              <a:ext cx="8687273" cy="7259426"/>
            </a:xfrm>
            <a:prstGeom prst="rect">
              <a:avLst/>
            </a:prstGeom>
          </p:spPr>
        </p:pic>
      </p:grpSp>
      <p:sp>
        <p:nvSpPr>
          <p:cNvPr id="12" name="TextBox 12"/>
          <p:cNvSpPr txBox="1"/>
          <p:nvPr/>
        </p:nvSpPr>
        <p:spPr>
          <a:xfrm>
            <a:off x="4617222" y="690221"/>
            <a:ext cx="11124675" cy="1132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140"/>
              </a:lnSpc>
              <a:spcBef>
                <a:spcPct val="0"/>
              </a:spcBef>
            </a:pPr>
            <a:r>
              <a:rPr lang="en-US" sz="7400">
                <a:solidFill>
                  <a:srgbClr val="191919"/>
                </a:solidFill>
                <a:latin typeface="Telegraf Bold"/>
              </a:rPr>
              <a:t>Hypothetical Model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461166" y="0"/>
            <a:ext cx="12826834" cy="10287000"/>
          </a:xfrm>
          <a:prstGeom prst="rect">
            <a:avLst/>
          </a:prstGeom>
          <a:solidFill>
            <a:srgbClr val="FEE60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55703" y="865655"/>
            <a:ext cx="803597" cy="35504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5789132" y="2577780"/>
            <a:ext cx="12170902" cy="5131440"/>
            <a:chOff x="0" y="0"/>
            <a:chExt cx="3205505" cy="13514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05505" cy="1351490"/>
            </a:xfrm>
            <a:custGeom>
              <a:avLst/>
              <a:gdLst/>
              <a:ahLst/>
              <a:cxnLst/>
              <a:rect l="l" t="t" r="r" b="b"/>
              <a:pathLst>
                <a:path w="3205505" h="1351490">
                  <a:moveTo>
                    <a:pt x="32441" y="0"/>
                  </a:moveTo>
                  <a:lnTo>
                    <a:pt x="3173064" y="0"/>
                  </a:lnTo>
                  <a:cubicBezTo>
                    <a:pt x="3190981" y="0"/>
                    <a:pt x="3205505" y="14524"/>
                    <a:pt x="3205505" y="32441"/>
                  </a:cubicBezTo>
                  <a:lnTo>
                    <a:pt x="3205505" y="1319049"/>
                  </a:lnTo>
                  <a:cubicBezTo>
                    <a:pt x="3205505" y="1336966"/>
                    <a:pt x="3190981" y="1351490"/>
                    <a:pt x="3173064" y="1351490"/>
                  </a:cubicBezTo>
                  <a:lnTo>
                    <a:pt x="32441" y="1351490"/>
                  </a:lnTo>
                  <a:cubicBezTo>
                    <a:pt x="14524" y="1351490"/>
                    <a:pt x="0" y="1336966"/>
                    <a:pt x="0" y="1319049"/>
                  </a:cubicBezTo>
                  <a:lnTo>
                    <a:pt x="0" y="32441"/>
                  </a:lnTo>
                  <a:cubicBezTo>
                    <a:pt x="0" y="14524"/>
                    <a:pt x="14524" y="0"/>
                    <a:pt x="32441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r="4808" b="504"/>
          <a:stretch>
            <a:fillRect/>
          </a:stretch>
        </p:blipFill>
        <p:spPr>
          <a:xfrm>
            <a:off x="6411926" y="3080880"/>
            <a:ext cx="10925313" cy="412524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380742" y="2102100"/>
            <a:ext cx="4868228" cy="3903339"/>
            <a:chOff x="0" y="-57149"/>
            <a:chExt cx="6490971" cy="5204452"/>
          </a:xfrm>
        </p:grpSpPr>
        <p:sp>
          <p:nvSpPr>
            <p:cNvPr id="9" name="TextBox 9"/>
            <p:cNvSpPr txBox="1"/>
            <p:nvPr/>
          </p:nvSpPr>
          <p:spPr>
            <a:xfrm>
              <a:off x="0" y="-57149"/>
              <a:ext cx="6490971" cy="11233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959"/>
                </a:lnSpc>
              </a:pPr>
              <a:r>
                <a:rPr lang="en-US" sz="5000" dirty="0">
                  <a:solidFill>
                    <a:srgbClr val="FFFFFF"/>
                  </a:solidFill>
                  <a:latin typeface="Telegraf Bold"/>
                </a:rPr>
                <a:t>Methodology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650570"/>
              <a:ext cx="6490971" cy="34967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endParaRPr dirty="0"/>
            </a:p>
            <a:p>
              <a:pPr>
                <a:lnSpc>
                  <a:spcPts val="3500"/>
                </a:lnSpc>
              </a:pPr>
              <a:r>
                <a:rPr lang="en-US" sz="2500" spc="50" dirty="0">
                  <a:solidFill>
                    <a:srgbClr val="FFFFFF"/>
                  </a:solidFill>
                  <a:latin typeface="Telegraf"/>
                </a:rPr>
                <a:t>A survey: </a:t>
              </a:r>
            </a:p>
            <a:p>
              <a:pPr>
                <a:lnSpc>
                  <a:spcPts val="3500"/>
                </a:lnSpc>
              </a:pPr>
              <a:r>
                <a:rPr lang="en-US" sz="2500" spc="50" dirty="0">
                  <a:solidFill>
                    <a:srgbClr val="FFFFFF"/>
                  </a:solidFill>
                  <a:latin typeface="Telegraf"/>
                </a:rPr>
                <a:t>368 university students.</a:t>
              </a:r>
            </a:p>
            <a:p>
              <a:pPr>
                <a:lnSpc>
                  <a:spcPts val="3500"/>
                </a:lnSpc>
              </a:pPr>
              <a:endParaRPr lang="en-US" sz="2500" spc="50" dirty="0">
                <a:solidFill>
                  <a:srgbClr val="FFFFFF"/>
                </a:solidFill>
                <a:latin typeface="Telegraf"/>
              </a:endParaRPr>
            </a:p>
            <a:p>
              <a:pPr>
                <a:lnSpc>
                  <a:spcPts val="3500"/>
                </a:lnSpc>
              </a:pPr>
              <a:r>
                <a:rPr lang="en-US" sz="2500" spc="50" dirty="0">
                  <a:solidFill>
                    <a:srgbClr val="FFFFFF"/>
                  </a:solidFill>
                  <a:latin typeface="Telegraf"/>
                </a:rPr>
                <a:t>5 commercial videos from </a:t>
              </a:r>
              <a:r>
                <a:rPr lang="en-US" sz="2500" spc="50" dirty="0" err="1">
                  <a:solidFill>
                    <a:srgbClr val="FFFFFF"/>
                  </a:solidFill>
                  <a:latin typeface="Telegraf"/>
                </a:rPr>
                <a:t>Youtube</a:t>
              </a:r>
              <a:r>
                <a:rPr lang="en-US" sz="2500" spc="50" dirty="0">
                  <a:solidFill>
                    <a:srgbClr val="FFFFFF"/>
                  </a:solidFill>
                  <a:latin typeface="Telegraf"/>
                </a:rPr>
                <a:t> Brazil - big companies.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321849"/>
            <a:ext cx="8115300" cy="7342410"/>
            <a:chOff x="0" y="0"/>
            <a:chExt cx="2137363" cy="19338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37363" cy="1933803"/>
            </a:xfrm>
            <a:custGeom>
              <a:avLst/>
              <a:gdLst/>
              <a:ahLst/>
              <a:cxnLst/>
              <a:rect l="l" t="t" r="r" b="b"/>
              <a:pathLst>
                <a:path w="2137363" h="1933803">
                  <a:moveTo>
                    <a:pt x="48654" y="0"/>
                  </a:moveTo>
                  <a:lnTo>
                    <a:pt x="2088710" y="0"/>
                  </a:lnTo>
                  <a:cubicBezTo>
                    <a:pt x="2115580" y="0"/>
                    <a:pt x="2137363" y="21783"/>
                    <a:pt x="2137363" y="48654"/>
                  </a:cubicBezTo>
                  <a:lnTo>
                    <a:pt x="2137363" y="1885150"/>
                  </a:lnTo>
                  <a:cubicBezTo>
                    <a:pt x="2137363" y="1912021"/>
                    <a:pt x="2115580" y="1933803"/>
                    <a:pt x="2088710" y="1933803"/>
                  </a:cubicBezTo>
                  <a:lnTo>
                    <a:pt x="48654" y="1933803"/>
                  </a:lnTo>
                  <a:cubicBezTo>
                    <a:pt x="21783" y="1933803"/>
                    <a:pt x="0" y="1912021"/>
                    <a:pt x="0" y="1885150"/>
                  </a:cubicBezTo>
                  <a:lnTo>
                    <a:pt x="0" y="48654"/>
                  </a:lnTo>
                  <a:cubicBezTo>
                    <a:pt x="0" y="21783"/>
                    <a:pt x="21783" y="0"/>
                    <a:pt x="48654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72899" y="2756404"/>
            <a:ext cx="7426903" cy="6473299"/>
            <a:chOff x="0" y="0"/>
            <a:chExt cx="9902537" cy="863106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300" r="300"/>
            <a:stretch>
              <a:fillRect/>
            </a:stretch>
          </p:blipFill>
          <p:spPr>
            <a:xfrm>
              <a:off x="0" y="0"/>
              <a:ext cx="9902537" cy="8631066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9335020" y="2321849"/>
            <a:ext cx="8637334" cy="7342410"/>
            <a:chOff x="0" y="0"/>
            <a:chExt cx="2274854" cy="193380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74854" cy="1933803"/>
            </a:xfrm>
            <a:custGeom>
              <a:avLst/>
              <a:gdLst/>
              <a:ahLst/>
              <a:cxnLst/>
              <a:rect l="l" t="t" r="r" b="b"/>
              <a:pathLst>
                <a:path w="2274854" h="1933803">
                  <a:moveTo>
                    <a:pt x="45713" y="0"/>
                  </a:moveTo>
                  <a:lnTo>
                    <a:pt x="2229141" y="0"/>
                  </a:lnTo>
                  <a:cubicBezTo>
                    <a:pt x="2254387" y="0"/>
                    <a:pt x="2274854" y="20466"/>
                    <a:pt x="2274854" y="45713"/>
                  </a:cubicBezTo>
                  <a:lnTo>
                    <a:pt x="2274854" y="1888091"/>
                  </a:lnTo>
                  <a:cubicBezTo>
                    <a:pt x="2274854" y="1913337"/>
                    <a:pt x="2254387" y="1933803"/>
                    <a:pt x="2229141" y="1933803"/>
                  </a:cubicBezTo>
                  <a:lnTo>
                    <a:pt x="45713" y="1933803"/>
                  </a:lnTo>
                  <a:cubicBezTo>
                    <a:pt x="20466" y="1933803"/>
                    <a:pt x="0" y="1913337"/>
                    <a:pt x="0" y="1888091"/>
                  </a:cubicBezTo>
                  <a:lnTo>
                    <a:pt x="0" y="45713"/>
                  </a:lnTo>
                  <a:cubicBezTo>
                    <a:pt x="0" y="20466"/>
                    <a:pt x="20466" y="0"/>
                    <a:pt x="4571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724722" y="2756404"/>
            <a:ext cx="7924280" cy="6473299"/>
            <a:chOff x="0" y="0"/>
            <a:chExt cx="10565706" cy="8631066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/>
            <a:srcRect l="2535" r="2535"/>
            <a:stretch>
              <a:fillRect/>
            </a:stretch>
          </p:blipFill>
          <p:spPr>
            <a:xfrm>
              <a:off x="0" y="0"/>
              <a:ext cx="10565706" cy="8631066"/>
            </a:xfrm>
            <a:prstGeom prst="rect">
              <a:avLst/>
            </a:prstGeom>
          </p:spPr>
        </p:pic>
      </p:grpSp>
      <p:sp>
        <p:nvSpPr>
          <p:cNvPr id="12" name="TextBox 12"/>
          <p:cNvSpPr txBox="1"/>
          <p:nvPr/>
        </p:nvSpPr>
        <p:spPr>
          <a:xfrm>
            <a:off x="7194148" y="457835"/>
            <a:ext cx="6492714" cy="1132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140"/>
              </a:lnSpc>
              <a:spcBef>
                <a:spcPct val="0"/>
              </a:spcBef>
            </a:pPr>
            <a:r>
              <a:rPr lang="en-US" sz="7400">
                <a:solidFill>
                  <a:srgbClr val="191919"/>
                </a:solidFill>
                <a:latin typeface="Telegraf Bold"/>
              </a:rPr>
              <a:t>Results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052143" y="1674149"/>
            <a:ext cx="2068413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191919"/>
                </a:solidFill>
                <a:latin typeface="Telegraf Bold"/>
              </a:rPr>
              <a:t>Model 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020705" y="1608282"/>
            <a:ext cx="2026890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191919"/>
                </a:solidFill>
                <a:latin typeface="Telegraf Bold"/>
              </a:rPr>
              <a:t>Model B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00304" y="1028700"/>
            <a:ext cx="13723677" cy="5131440"/>
            <a:chOff x="0" y="0"/>
            <a:chExt cx="3614466" cy="13514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4466" cy="1351490"/>
            </a:xfrm>
            <a:custGeom>
              <a:avLst/>
              <a:gdLst/>
              <a:ahLst/>
              <a:cxnLst/>
              <a:rect l="l" t="t" r="r" b="b"/>
              <a:pathLst>
                <a:path w="3614466" h="1351490">
                  <a:moveTo>
                    <a:pt x="28771" y="0"/>
                  </a:moveTo>
                  <a:lnTo>
                    <a:pt x="3585695" y="0"/>
                  </a:lnTo>
                  <a:cubicBezTo>
                    <a:pt x="3593326" y="0"/>
                    <a:pt x="3600644" y="3031"/>
                    <a:pt x="3606040" y="8427"/>
                  </a:cubicBezTo>
                  <a:cubicBezTo>
                    <a:pt x="3611435" y="13822"/>
                    <a:pt x="3614466" y="21140"/>
                    <a:pt x="3614466" y="28771"/>
                  </a:cubicBezTo>
                  <a:lnTo>
                    <a:pt x="3614466" y="1322720"/>
                  </a:lnTo>
                  <a:cubicBezTo>
                    <a:pt x="3614466" y="1330350"/>
                    <a:pt x="3611435" y="1337668"/>
                    <a:pt x="3606040" y="1343064"/>
                  </a:cubicBezTo>
                  <a:cubicBezTo>
                    <a:pt x="3600644" y="1348459"/>
                    <a:pt x="3593326" y="1351490"/>
                    <a:pt x="3585695" y="1351490"/>
                  </a:cubicBezTo>
                  <a:lnTo>
                    <a:pt x="28771" y="1351490"/>
                  </a:lnTo>
                  <a:cubicBezTo>
                    <a:pt x="21140" y="1351490"/>
                    <a:pt x="13822" y="1348459"/>
                    <a:pt x="8427" y="1343064"/>
                  </a:cubicBezTo>
                  <a:cubicBezTo>
                    <a:pt x="3031" y="1337668"/>
                    <a:pt x="0" y="1330350"/>
                    <a:pt x="0" y="1322720"/>
                  </a:cubicBezTo>
                  <a:lnTo>
                    <a:pt x="0" y="28771"/>
                  </a:lnTo>
                  <a:cubicBezTo>
                    <a:pt x="0" y="21140"/>
                    <a:pt x="3031" y="13822"/>
                    <a:pt x="8427" y="8427"/>
                  </a:cubicBezTo>
                  <a:cubicBezTo>
                    <a:pt x="13822" y="3031"/>
                    <a:pt x="21140" y="0"/>
                    <a:pt x="28771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65412" y="7434251"/>
            <a:ext cx="9796236" cy="1486262"/>
            <a:chOff x="0" y="0"/>
            <a:chExt cx="7584722" cy="11507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584722" cy="1150737"/>
            </a:xfrm>
            <a:custGeom>
              <a:avLst/>
              <a:gdLst/>
              <a:ahLst/>
              <a:cxnLst/>
              <a:rect l="l" t="t" r="r" b="b"/>
              <a:pathLst>
                <a:path w="7584722" h="1150737">
                  <a:moveTo>
                    <a:pt x="7460262" y="1150737"/>
                  </a:moveTo>
                  <a:lnTo>
                    <a:pt x="124460" y="1150737"/>
                  </a:lnTo>
                  <a:cubicBezTo>
                    <a:pt x="55880" y="1150737"/>
                    <a:pt x="0" y="1094857"/>
                    <a:pt x="0" y="102627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460262" y="0"/>
                  </a:lnTo>
                  <a:cubicBezTo>
                    <a:pt x="7528842" y="0"/>
                    <a:pt x="7584722" y="55880"/>
                    <a:pt x="7584722" y="124460"/>
                  </a:cubicBezTo>
                  <a:lnTo>
                    <a:pt x="7584722" y="1026277"/>
                  </a:lnTo>
                  <a:cubicBezTo>
                    <a:pt x="7584722" y="1094857"/>
                    <a:pt x="7528842" y="1150737"/>
                    <a:pt x="7460262" y="1150737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94277" y="1611179"/>
            <a:ext cx="11899447" cy="396648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12828" y="7706426"/>
            <a:ext cx="9417996" cy="190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>
                <a:solidFill>
                  <a:srgbClr val="FFFFFF"/>
                </a:solidFill>
                <a:latin typeface="Telegraf Bold"/>
              </a:rPr>
              <a:t>The Brand Share-Matrix</a:t>
            </a:r>
          </a:p>
          <a:p>
            <a:pPr marL="0" lvl="0" indent="0" algn="l">
              <a:lnSpc>
                <a:spcPts val="7200"/>
              </a:lnSpc>
              <a:spcBef>
                <a:spcPct val="0"/>
              </a:spcBef>
            </a:pPr>
            <a:endParaRPr lang="en-US" sz="6000">
              <a:solidFill>
                <a:srgbClr val="FFFFFF"/>
              </a:solidFill>
              <a:latin typeface="Telegraf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69002" y="1880552"/>
            <a:ext cx="7861198" cy="64306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EE600"/>
                </a:solidFill>
                <a:latin typeface="Open Sans Bold"/>
              </a:rPr>
              <a:t>Thank you!</a:t>
            </a:r>
          </a:p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Open Sans"/>
              </a:rPr>
              <a:t> </a:t>
            </a:r>
          </a:p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Open Sans"/>
              </a:rPr>
              <a:t>Dra. Flavia </a:t>
            </a:r>
            <a:r>
              <a:rPr lang="en-US" sz="5199" dirty="0" err="1">
                <a:solidFill>
                  <a:srgbClr val="FFFFFF"/>
                </a:solidFill>
                <a:latin typeface="Open Sans"/>
              </a:rPr>
              <a:t>Chinelato</a:t>
            </a:r>
            <a:endParaRPr lang="en-US" sz="5199" dirty="0">
              <a:solidFill>
                <a:srgbClr val="FFFFFF"/>
              </a:solidFill>
              <a:latin typeface="Open Sans"/>
            </a:endParaRPr>
          </a:p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FFFFFF"/>
                </a:solidFill>
                <a:latin typeface="Open Sans"/>
              </a:rPr>
              <a:t>fchinelato@pucp.edu.pe</a:t>
            </a:r>
            <a:endParaRPr lang="en-US" sz="5199" dirty="0">
              <a:solidFill>
                <a:srgbClr val="FFFFFF"/>
              </a:solidFill>
              <a:latin typeface="Open Sans"/>
            </a:endParaRPr>
          </a:p>
          <a:p>
            <a:pPr algn="ctr">
              <a:lnSpc>
                <a:spcPts val="7279"/>
              </a:lnSpc>
            </a:pPr>
            <a:endParaRPr lang="en-US" sz="5199" dirty="0">
              <a:solidFill>
                <a:srgbClr val="FFFFFF"/>
              </a:solidFill>
              <a:latin typeface="Open Sans"/>
            </a:endParaRPr>
          </a:p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Open Sans"/>
              </a:rPr>
              <a:t>Dr. Cid Gonçalves Filho</a:t>
            </a:r>
          </a:p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FFFFFF"/>
                </a:solidFill>
                <a:latin typeface="Open Sans"/>
              </a:rPr>
              <a:t>cid@fumec.br</a:t>
            </a:r>
            <a:endParaRPr lang="en-US" sz="5199" dirty="0">
              <a:solidFill>
                <a:srgbClr val="FFFFFF"/>
              </a:solidFill>
              <a:latin typeface="Open Sans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1621" y="3998343"/>
            <a:ext cx="3965536" cy="13320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333475" y="6262740"/>
            <a:ext cx="2495914" cy="24959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308</Words>
  <Application>Microsoft Macintosh PowerPoint</Application>
  <PresentationFormat>Personalizar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7" baseType="lpstr">
      <vt:lpstr>Open Sans</vt:lpstr>
      <vt:lpstr>Arial</vt:lpstr>
      <vt:lpstr>Telegraf Bold</vt:lpstr>
      <vt:lpstr>Telegraf</vt:lpstr>
      <vt:lpstr>Telegraf Bold Bold</vt:lpstr>
      <vt:lpstr>Open Sans Bold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Viral - USA</dc:title>
  <cp:lastModifiedBy>Flávia Chinelato</cp:lastModifiedBy>
  <cp:revision>3</cp:revision>
  <dcterms:created xsi:type="dcterms:W3CDTF">2006-08-16T00:00:00Z</dcterms:created>
  <dcterms:modified xsi:type="dcterms:W3CDTF">2022-10-10T21:33:41Z</dcterms:modified>
  <dc:identifier>DAFNVEerm-U</dc:identifier>
</cp:coreProperties>
</file>